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sldIdLst>
    <p:sldId id="256" r:id="rId2"/>
    <p:sldId id="258" r:id="rId3"/>
    <p:sldId id="259" r:id="rId4"/>
    <p:sldId id="260" r:id="rId5"/>
    <p:sldId id="263" r:id="rId6"/>
    <p:sldId id="261" r:id="rId7"/>
    <p:sldId id="264" r:id="rId8"/>
    <p:sldId id="262"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9/17/2020</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Review</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3BF7-F421-4A71-8190-3782B22F2366}"/>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338C3A73-E05F-4FFB-9F4E-4C70FBE4F329}"/>
              </a:ext>
            </a:extLst>
          </p:cNvPr>
          <p:cNvSpPr>
            <a:spLocks noGrp="1"/>
          </p:cNvSpPr>
          <p:nvPr>
            <p:ph idx="1"/>
          </p:nvPr>
        </p:nvSpPr>
        <p:spPr>
          <a:xfrm>
            <a:off x="441649" y="990600"/>
            <a:ext cx="8229600" cy="5791200"/>
          </a:xfrm>
        </p:spPr>
        <p:txBody>
          <a:bodyPr/>
          <a:lstStyle/>
          <a:p>
            <a:pPr marL="0" marR="0">
              <a:spcBef>
                <a:spcPts val="0"/>
              </a:spcBef>
              <a:spcAft>
                <a:spcPts val="0"/>
              </a:spcAft>
            </a:pPr>
            <a:r>
              <a:rPr lang="en-US" sz="2200" dirty="0">
                <a:effectLst/>
                <a:ea typeface="Times New Roman" panose="02020603050405020304" pitchFamily="18" charset="0"/>
                <a:cs typeface="Arial" panose="020B0604020202020204" pitchFamily="34" charset="0"/>
              </a:rPr>
              <a:t>Ace Trucking contracts with Chickens R Us to transport frozen, eviscerated chickens from Georgia to North Carolina. </a:t>
            </a:r>
            <a:r>
              <a:rPr lang="en-US" sz="2200" b="1" dirty="0">
                <a:effectLst/>
                <a:ea typeface="Times New Roman" panose="02020603050405020304" pitchFamily="18" charset="0"/>
                <a:cs typeface="Arial" panose="020B0604020202020204" pitchFamily="34" charset="0"/>
              </a:rPr>
              <a:t>The standard form contract supplied by Ace contains a cancellation clause giving Ace the right to cancel the contract with 10 days notice. </a:t>
            </a:r>
            <a:r>
              <a:rPr lang="en-US" sz="2200" dirty="0">
                <a:effectLst/>
                <a:ea typeface="Times New Roman" panose="02020603050405020304" pitchFamily="18" charset="0"/>
                <a:cs typeface="Arial" panose="020B0604020202020204" pitchFamily="34" charset="0"/>
              </a:rPr>
              <a:t>It also contains a clause that says that Chickens will pay for charges Ace incurs for transporting manufactured products across state lines. Neither Ace nor Chickens considers whether a frozen, eviscerated chicken is manufactured product. In an entirely unexpected move, the Interstate Commerce Commission declares that frozen, </a:t>
            </a:r>
            <a:r>
              <a:rPr lang="en-US" sz="2200" b="1" dirty="0">
                <a:effectLst/>
                <a:ea typeface="Times New Roman" panose="02020603050405020304" pitchFamily="18" charset="0"/>
                <a:cs typeface="Arial" panose="020B0604020202020204" pitchFamily="34" charset="0"/>
              </a:rPr>
              <a:t>eviscerated chickens are a manufactured product </a:t>
            </a:r>
            <a:r>
              <a:rPr lang="en-US" sz="2200" dirty="0">
                <a:effectLst/>
                <a:ea typeface="Times New Roman" panose="02020603050405020304" pitchFamily="18" charset="0"/>
                <a:cs typeface="Arial" panose="020B0604020202020204" pitchFamily="34" charset="0"/>
              </a:rPr>
              <a:t>and imposes charges on Ace Trucking. Which doctrines would you consider?</a:t>
            </a:r>
          </a:p>
          <a:p>
            <a:pPr marL="0" marR="0">
              <a:spcBef>
                <a:spcPts val="0"/>
              </a:spcBef>
              <a:spcAft>
                <a:spcPts val="0"/>
              </a:spcAft>
            </a:pPr>
            <a:r>
              <a:rPr lang="en-US" sz="2200" dirty="0">
                <a:ea typeface="Times New Roman" panose="02020603050405020304" pitchFamily="18" charset="0"/>
                <a:cs typeface="Arial" panose="020B0604020202020204" pitchFamily="34" charset="0"/>
              </a:rPr>
              <a:t>(a) Consideration</a:t>
            </a:r>
          </a:p>
          <a:p>
            <a:pPr marL="0" marR="0">
              <a:spcBef>
                <a:spcPts val="0"/>
              </a:spcBef>
              <a:spcAft>
                <a:spcPts val="0"/>
              </a:spcAft>
            </a:pPr>
            <a:r>
              <a:rPr lang="en-US" sz="2200" dirty="0">
                <a:effectLst/>
                <a:ea typeface="Times New Roman" panose="02020603050405020304" pitchFamily="18" charset="0"/>
                <a:cs typeface="Arial" panose="020B0604020202020204" pitchFamily="34" charset="0"/>
              </a:rPr>
              <a:t>(b) Interpretation</a:t>
            </a:r>
          </a:p>
          <a:p>
            <a:pPr marL="0" marR="0">
              <a:spcBef>
                <a:spcPts val="0"/>
              </a:spcBef>
              <a:spcAft>
                <a:spcPts val="0"/>
              </a:spcAft>
            </a:pPr>
            <a:r>
              <a:rPr lang="en-US" sz="2200" dirty="0">
                <a:ea typeface="Times New Roman" panose="02020603050405020304" pitchFamily="18" charset="0"/>
                <a:cs typeface="Arial" panose="020B0604020202020204" pitchFamily="34" charset="0"/>
              </a:rPr>
              <a:t>(c) Consideration first, then interpretation.</a:t>
            </a:r>
          </a:p>
          <a:p>
            <a:pPr marL="0" marR="0">
              <a:spcBef>
                <a:spcPts val="0"/>
              </a:spcBef>
              <a:spcAft>
                <a:spcPts val="0"/>
              </a:spcAft>
            </a:pPr>
            <a:r>
              <a:rPr lang="en-US" sz="2200" dirty="0">
                <a:effectLst/>
                <a:ea typeface="Times New Roman" panose="02020603050405020304" pitchFamily="18" charset="0"/>
                <a:cs typeface="Arial" panose="020B0604020202020204" pitchFamily="34" charset="0"/>
              </a:rPr>
              <a:t>(d) Interpretation first, then consideration.</a:t>
            </a:r>
            <a:endParaRPr lang="en-US" sz="22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4246633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66C0-230C-4E2E-B711-EA67622452B9}"/>
              </a:ext>
            </a:extLst>
          </p:cNvPr>
          <p:cNvSpPr>
            <a:spLocks noGrp="1"/>
          </p:cNvSpPr>
          <p:nvPr>
            <p:ph type="title"/>
          </p:nvPr>
        </p:nvSpPr>
        <p:spPr/>
        <p:txBody>
          <a:bodyPr/>
          <a:lstStyle/>
          <a:p>
            <a:r>
              <a:rPr lang="en-US" dirty="0"/>
              <a:t>Victor/Victoria</a:t>
            </a:r>
          </a:p>
        </p:txBody>
      </p:sp>
      <p:sp>
        <p:nvSpPr>
          <p:cNvPr id="3" name="Content Placeholder 2">
            <a:extLst>
              <a:ext uri="{FF2B5EF4-FFF2-40B4-BE49-F238E27FC236}">
                <a16:creationId xmlns:a16="http://schemas.microsoft.com/office/drawing/2014/main" id="{49E2618E-0577-44BC-9075-C6C42706C201}"/>
              </a:ext>
            </a:extLst>
          </p:cNvPr>
          <p:cNvSpPr>
            <a:spLocks noGrp="1"/>
          </p:cNvSpPr>
          <p:nvPr>
            <p:ph idx="1"/>
          </p:nvPr>
        </p:nvSpPr>
        <p:spPr>
          <a:xfrm>
            <a:off x="488302" y="1163637"/>
            <a:ext cx="8229600" cy="4530725"/>
          </a:xfrm>
        </p:spPr>
        <p:txBody>
          <a:bodyPr/>
          <a:lstStyle/>
          <a:p>
            <a:pPr marL="0" marR="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Victor agrees to sell 10 barrels of beer to Victoria at $100 a barrel. </a:t>
            </a:r>
            <a:r>
              <a:rPr lang="en-US" sz="3200" i="1" dirty="0">
                <a:solidFill>
                  <a:srgbClr val="000000"/>
                </a:solidFill>
                <a:effectLst/>
                <a:ea typeface="Calibri" panose="020F0502020204030204" pitchFamily="34" charset="0"/>
                <a:cs typeface="Times New Roman" panose="02020603050405020304" pitchFamily="18" charset="0"/>
              </a:rPr>
              <a:t>As both Victor and Victoria know, the standard practice (and Victor’s practice) is t</a:t>
            </a:r>
            <a:r>
              <a:rPr lang="en-US" sz="4400" i="1" dirty="0">
                <a:solidFill>
                  <a:srgbClr val="000000"/>
                </a:solidFill>
                <a:effectLst/>
                <a:ea typeface="Calibri" panose="020F0502020204030204" pitchFamily="34" charset="0"/>
                <a:cs typeface="Times New Roman" panose="02020603050405020304" pitchFamily="18" charset="0"/>
              </a:rPr>
              <a:t>o </a:t>
            </a:r>
            <a:r>
              <a:rPr lang="en-US" sz="3200" i="1" dirty="0">
                <a:solidFill>
                  <a:srgbClr val="000000"/>
                </a:solidFill>
                <a:effectLst/>
                <a:ea typeface="Calibri" panose="020F0502020204030204" pitchFamily="34" charset="0"/>
                <a:cs typeface="Times New Roman" panose="02020603050405020304" pitchFamily="18" charset="0"/>
              </a:rPr>
              <a:t>use 31 gallon wooden barrels, and they know—as everyone in the trade knows—that the barrels hold less than 31 gallons as the get older. No one complains</a:t>
            </a:r>
            <a:r>
              <a:rPr lang="en-US" sz="3200" dirty="0">
                <a:solidFill>
                  <a:srgbClr val="000000"/>
                </a:solidFill>
                <a:effectLst/>
                <a:ea typeface="Calibri" panose="020F0502020204030204" pitchFamily="34" charset="0"/>
                <a:cs typeface="Times New Roman" panose="02020603050405020304" pitchFamily="18" charset="0"/>
              </a:rPr>
              <a:t>.</a:t>
            </a:r>
            <a:r>
              <a:rPr lang="en-US" sz="2200" dirty="0">
                <a:solidFill>
                  <a:srgbClr val="000000"/>
                </a:solidFill>
                <a:effectLst/>
                <a:ea typeface="Calibri" panose="020F0502020204030204" pitchFamily="34" charset="0"/>
                <a:cs typeface="Times New Roman" panose="02020603050405020304" pitchFamily="18" charset="0"/>
              </a:rPr>
              <a:t> All accept deliveries of a mix of newer and older barrels. There is a statute that defines a barrel as 31½ gallons. </a:t>
            </a:r>
          </a:p>
          <a:p>
            <a:pPr marL="0" marR="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Victor delivers 10 barrels. The barrels are a mix of newer and older barrels. </a:t>
            </a:r>
            <a:r>
              <a:rPr lang="en-US" sz="4000" b="1" dirty="0">
                <a:solidFill>
                  <a:srgbClr val="000000"/>
                </a:solidFill>
                <a:effectLst/>
                <a:ea typeface="Calibri" panose="020F0502020204030204" pitchFamily="34" charset="0"/>
                <a:cs typeface="Times New Roman" panose="02020603050405020304" pitchFamily="18" charset="0"/>
              </a:rPr>
              <a:t>Applying the Objective Intent Test</a:t>
            </a:r>
            <a:r>
              <a:rPr lang="en-US" sz="2200" dirty="0">
                <a:solidFill>
                  <a:srgbClr val="000000"/>
                </a:solidFill>
                <a:effectLst/>
                <a:ea typeface="Calibri" panose="020F0502020204030204" pitchFamily="34" charset="0"/>
                <a:cs typeface="Times New Roman" panose="02020603050405020304" pitchFamily="18" charset="0"/>
              </a:rPr>
              <a:t>, did Victor breach his promise? </a:t>
            </a:r>
          </a:p>
          <a:p>
            <a:pPr marL="457200" marR="0" lvl="0" indent="-457200">
              <a:spcBef>
                <a:spcPts val="0"/>
              </a:spcBef>
              <a:spcAft>
                <a:spcPts val="0"/>
              </a:spcAft>
              <a:buSzPct val="100000"/>
              <a:buFont typeface="+mj-lt"/>
              <a:buAutoNum type="alphaLcParenR"/>
            </a:pPr>
            <a:r>
              <a:rPr lang="en-US" sz="2200" dirty="0">
                <a:solidFill>
                  <a:srgbClr val="000000"/>
                </a:solidFill>
                <a:effectLst/>
                <a:ea typeface="Calibri" panose="020F0502020204030204" pitchFamily="34" charset="0"/>
                <a:cs typeface="Times New Roman" panose="02020603050405020304" pitchFamily="18" charset="0"/>
              </a:rPr>
              <a:t>Yes</a:t>
            </a:r>
          </a:p>
          <a:p>
            <a:pPr marL="457200" marR="0" lvl="0" indent="-457200">
              <a:spcBef>
                <a:spcPts val="0"/>
              </a:spcBef>
              <a:spcAft>
                <a:spcPts val="0"/>
              </a:spcAft>
              <a:buSzPct val="100000"/>
              <a:buFont typeface="+mj-lt"/>
              <a:buAutoNum type="alphaLcParenR"/>
            </a:pPr>
            <a:r>
              <a:rPr lang="en-US" sz="2200" dirty="0">
                <a:solidFill>
                  <a:srgbClr val="000000"/>
                </a:solidFill>
                <a:effectLst/>
                <a:ea typeface="Calibri" panose="020F0502020204030204" pitchFamily="34" charset="0"/>
                <a:cs typeface="Times New Roman" panose="02020603050405020304" pitchFamily="18" charset="0"/>
              </a:rPr>
              <a:t>No</a:t>
            </a:r>
          </a:p>
          <a:p>
            <a:endParaRPr lang="en-US" dirty="0"/>
          </a:p>
        </p:txBody>
      </p:sp>
    </p:spTree>
    <p:extLst>
      <p:ext uri="{BB962C8B-B14F-4D97-AF65-F5344CB8AC3E}">
        <p14:creationId xmlns:p14="http://schemas.microsoft.com/office/powerpoint/2010/main" val="193628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66C0-230C-4E2E-B711-EA67622452B9}"/>
              </a:ext>
            </a:extLst>
          </p:cNvPr>
          <p:cNvSpPr>
            <a:spLocks noGrp="1"/>
          </p:cNvSpPr>
          <p:nvPr>
            <p:ph type="title"/>
          </p:nvPr>
        </p:nvSpPr>
        <p:spPr/>
        <p:txBody>
          <a:bodyPr/>
          <a:lstStyle/>
          <a:p>
            <a:r>
              <a:rPr lang="en-US" dirty="0"/>
              <a:t>Victor/Victoria</a:t>
            </a:r>
          </a:p>
        </p:txBody>
      </p:sp>
      <p:sp>
        <p:nvSpPr>
          <p:cNvPr id="3" name="Content Placeholder 2">
            <a:extLst>
              <a:ext uri="{FF2B5EF4-FFF2-40B4-BE49-F238E27FC236}">
                <a16:creationId xmlns:a16="http://schemas.microsoft.com/office/drawing/2014/main" id="{49E2618E-0577-44BC-9075-C6C42706C201}"/>
              </a:ext>
            </a:extLst>
          </p:cNvPr>
          <p:cNvSpPr>
            <a:spLocks noGrp="1"/>
          </p:cNvSpPr>
          <p:nvPr>
            <p:ph idx="1"/>
          </p:nvPr>
        </p:nvSpPr>
        <p:spPr/>
        <p:txBody>
          <a:bodyPr/>
          <a:lstStyle/>
          <a:p>
            <a:pPr marL="0" marR="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Victor agrees to sell 10 barrels of beer to Victoria at $100 a barrel. As both Victor and Victoria know, the standard practice (and Victor’s practice) is to use 31 gallon wooden barrels, and they know—as everyone in the trade knows—that the barrels hold less than 31 gallons as the get older. No one complains. All accept deliveries of a mix of newer and older barrels. There is a statute that defines a barrel as 31½ gallons. </a:t>
            </a:r>
          </a:p>
          <a:p>
            <a:pPr marL="0" marR="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Victor delivers 10 barrels. The barrels are a mix of newer and older barrels. </a:t>
            </a:r>
          </a:p>
          <a:p>
            <a:pPr marL="0" marR="0">
              <a:spcBef>
                <a:spcPts val="0"/>
              </a:spcBef>
              <a:spcAft>
                <a:spcPts val="0"/>
              </a:spcAft>
            </a:pPr>
            <a:r>
              <a:rPr lang="en-US" sz="3200" dirty="0">
                <a:solidFill>
                  <a:srgbClr val="000000"/>
                </a:solidFill>
                <a:effectLst/>
                <a:ea typeface="Calibri" panose="020F0502020204030204" pitchFamily="34" charset="0"/>
                <a:cs typeface="Times New Roman" panose="02020603050405020304" pitchFamily="18" charset="0"/>
              </a:rPr>
              <a:t>The trade</a:t>
            </a:r>
            <a:r>
              <a:rPr lang="en-US" sz="3200" dirty="0">
                <a:solidFill>
                  <a:srgbClr val="000000"/>
                </a:solidFill>
                <a:ea typeface="Calibri" panose="020F0502020204030204" pitchFamily="34" charset="0"/>
                <a:cs typeface="Times New Roman" panose="02020603050405020304" pitchFamily="18" charset="0"/>
              </a:rPr>
              <a:t> usage is that “barrel” means barrel in current use. </a:t>
            </a:r>
          </a:p>
          <a:p>
            <a:pPr marL="0" marR="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Did Victor breach his promise?</a:t>
            </a:r>
          </a:p>
          <a:p>
            <a:pPr marL="457200" marR="0" lvl="0" indent="-457200">
              <a:spcBef>
                <a:spcPts val="0"/>
              </a:spcBef>
              <a:spcAft>
                <a:spcPts val="0"/>
              </a:spcAft>
              <a:buSzPct val="100000"/>
              <a:buFont typeface="+mj-lt"/>
              <a:buAutoNum type="alphaLcParenR"/>
            </a:pPr>
            <a:r>
              <a:rPr lang="en-US" sz="2200" dirty="0">
                <a:solidFill>
                  <a:srgbClr val="000000"/>
                </a:solidFill>
                <a:effectLst/>
                <a:ea typeface="Calibri" panose="020F0502020204030204" pitchFamily="34" charset="0"/>
                <a:cs typeface="Times New Roman" panose="02020603050405020304" pitchFamily="18" charset="0"/>
              </a:rPr>
              <a:t>Yes</a:t>
            </a:r>
          </a:p>
          <a:p>
            <a:pPr marL="457200" marR="0" lvl="0" indent="-457200">
              <a:spcBef>
                <a:spcPts val="0"/>
              </a:spcBef>
              <a:spcAft>
                <a:spcPts val="0"/>
              </a:spcAft>
              <a:buSzPct val="100000"/>
              <a:buFont typeface="+mj-lt"/>
              <a:buAutoNum type="alphaLcParenR"/>
            </a:pPr>
            <a:r>
              <a:rPr lang="en-US" sz="2200" dirty="0">
                <a:solidFill>
                  <a:srgbClr val="000000"/>
                </a:solidFill>
                <a:effectLst/>
                <a:ea typeface="Calibri" panose="020F0502020204030204" pitchFamily="34" charset="0"/>
                <a:cs typeface="Times New Roman" panose="02020603050405020304" pitchFamily="18" charset="0"/>
              </a:rPr>
              <a:t>No</a:t>
            </a:r>
          </a:p>
          <a:p>
            <a:endParaRPr lang="en-US" dirty="0"/>
          </a:p>
        </p:txBody>
      </p:sp>
    </p:spTree>
    <p:extLst>
      <p:ext uri="{BB962C8B-B14F-4D97-AF65-F5344CB8AC3E}">
        <p14:creationId xmlns:p14="http://schemas.microsoft.com/office/powerpoint/2010/main" val="319891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12DC8-5FD1-4788-AE73-F4BB7D064D47}"/>
              </a:ext>
            </a:extLst>
          </p:cNvPr>
          <p:cNvSpPr>
            <a:spLocks noGrp="1"/>
          </p:cNvSpPr>
          <p:nvPr>
            <p:ph type="title"/>
          </p:nvPr>
        </p:nvSpPr>
        <p:spPr/>
        <p:txBody>
          <a:bodyPr/>
          <a:lstStyle/>
          <a:p>
            <a:r>
              <a:rPr lang="en-US" dirty="0"/>
              <a:t>Aunt Tillie and Charley</a:t>
            </a:r>
          </a:p>
        </p:txBody>
      </p:sp>
      <p:sp>
        <p:nvSpPr>
          <p:cNvPr id="3" name="Content Placeholder 2">
            <a:extLst>
              <a:ext uri="{FF2B5EF4-FFF2-40B4-BE49-F238E27FC236}">
                <a16:creationId xmlns:a16="http://schemas.microsoft.com/office/drawing/2014/main" id="{9ADE7FE8-46F7-4527-A167-C1861652FC28}"/>
              </a:ext>
            </a:extLst>
          </p:cNvPr>
          <p:cNvSpPr>
            <a:spLocks noGrp="1"/>
          </p:cNvSpPr>
          <p:nvPr>
            <p:ph idx="1"/>
          </p:nvPr>
        </p:nvSpPr>
        <p:spPr/>
        <p:txBody>
          <a:bodyPr/>
          <a:lstStyle/>
          <a:p>
            <a:pPr marL="0" marR="0">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Aunt Tilly promises to give some money to her nephew Charlie.  Uncle Fred says that the promise will not be legally binding without consideration from Charlie.  He says to have Charlie promise not to refuse to accept the money.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(a) Charlie has a legal right to refuse the gift, so his promise counts as consideration for Aunt Tilly's promise.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(b) Charlie's promise is a sham, an attempt to circumvent consideration doctrine.  It is inadequate as consideration.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(c) The money will benefit Charlie, and a benefit to the </a:t>
            </a:r>
            <a:r>
              <a:rPr lang="en-US" sz="2400" b="1" dirty="0" err="1">
                <a:effectLst/>
                <a:latin typeface="Arial" panose="020B0604020202020204" pitchFamily="34" charset="0"/>
                <a:ea typeface="Times New Roman" panose="02020603050405020304" pitchFamily="18" charset="0"/>
                <a:cs typeface="Arial" panose="020B0604020202020204" pitchFamily="34" charset="0"/>
              </a:rPr>
              <a:t>promisee</a:t>
            </a:r>
            <a:r>
              <a:rPr lang="en-US" sz="2400" b="1" dirty="0">
                <a:effectLst/>
                <a:latin typeface="Arial" panose="020B0604020202020204" pitchFamily="34" charset="0"/>
                <a:ea typeface="Times New Roman" panose="02020603050405020304" pitchFamily="18" charset="0"/>
                <a:cs typeface="Arial" panose="020B0604020202020204" pitchFamily="34" charset="0"/>
              </a:rPr>
              <a:t> is sufficient for consideration.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(d) None of the above.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47296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026AD-6A89-49BE-910A-6B88A9E329BE}"/>
              </a:ext>
            </a:extLst>
          </p:cNvPr>
          <p:cNvSpPr>
            <a:spLocks noGrp="1"/>
          </p:cNvSpPr>
          <p:nvPr>
            <p:ph type="title"/>
          </p:nvPr>
        </p:nvSpPr>
        <p:spPr/>
        <p:txBody>
          <a:bodyPr/>
          <a:lstStyle/>
          <a:p>
            <a:pPr marL="0" marR="0" indent="457200">
              <a:spcBef>
                <a:spcPts val="0"/>
              </a:spcBef>
              <a:spcAft>
                <a:spcPts val="0"/>
              </a:spcAft>
            </a:pPr>
            <a:r>
              <a:rPr lang="en-US" sz="4000" i="1" dirty="0">
                <a:effectLst/>
                <a:latin typeface="Verdana" panose="020B0604030504040204" pitchFamily="34" charset="0"/>
                <a:ea typeface="Times New Roman" panose="02020603050405020304" pitchFamily="18" charset="0"/>
                <a:cs typeface="Times New Roman" panose="02020603050405020304" pitchFamily="18" charset="0"/>
              </a:rPr>
              <a:t>Oswald v. Allen</a:t>
            </a:r>
            <a:endParaRPr lang="en-US" sz="4000" dirty="0"/>
          </a:p>
        </p:txBody>
      </p:sp>
      <p:sp>
        <p:nvSpPr>
          <p:cNvPr id="3" name="Content Placeholder 2">
            <a:extLst>
              <a:ext uri="{FF2B5EF4-FFF2-40B4-BE49-F238E27FC236}">
                <a16:creationId xmlns:a16="http://schemas.microsoft.com/office/drawing/2014/main" id="{3158E900-D566-4A93-88C2-FC34BA0E44A5}"/>
              </a:ext>
            </a:extLst>
          </p:cNvPr>
          <p:cNvSpPr>
            <a:spLocks noGrp="1"/>
          </p:cNvSpPr>
          <p:nvPr>
            <p:ph idx="1"/>
          </p:nvPr>
        </p:nvSpPr>
        <p:spPr/>
        <p:txBody>
          <a:bodyPr/>
          <a:lstStyle/>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Oswald pays $50,000 for a Swiss coin collection. What he thinks he is buying what are in fact two distinct Swiss coin collections.</a:t>
            </a:r>
          </a:p>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Allen thinks she is selling only one of the collections. </a:t>
            </a:r>
          </a:p>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The contract was for sale of "Swiss coins"--the phrase was ambiguous in the context.</a:t>
            </a:r>
          </a:p>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Under </a:t>
            </a:r>
            <a:r>
              <a:rPr lang="en-US" sz="2800" dirty="0">
                <a:ea typeface="Times New Roman" panose="02020603050405020304" pitchFamily="18" charset="0"/>
                <a:cs typeface="Times New Roman" panose="02020603050405020304" pitchFamily="18" charset="0"/>
              </a:rPr>
              <a:t>Restatement 201, there is no contract.</a:t>
            </a:r>
          </a:p>
          <a:p>
            <a:pPr marL="0" marR="0" indent="457200">
              <a:spcBef>
                <a:spcPts val="0"/>
              </a:spcBef>
              <a:spcAft>
                <a:spcPts val="0"/>
              </a:spcAft>
            </a:pPr>
            <a:r>
              <a:rPr lang="en-US" sz="2800" dirty="0">
                <a:effectLst/>
                <a:ea typeface="Times New Roman" panose="02020603050405020304" pitchFamily="18" charset="0"/>
                <a:cs typeface="Times New Roman" panose="02020603050405020304" pitchFamily="18" charset="0"/>
              </a:rPr>
              <a:t>(a) Yes</a:t>
            </a:r>
          </a:p>
          <a:p>
            <a:pPr marL="0" marR="0" indent="457200">
              <a:spcBef>
                <a:spcPts val="0"/>
              </a:spcBef>
              <a:spcAft>
                <a:spcPts val="0"/>
              </a:spcAft>
            </a:pPr>
            <a:r>
              <a:rPr lang="en-US" sz="2800" dirty="0">
                <a:ea typeface="Times New Roman" panose="02020603050405020304" pitchFamily="18" charset="0"/>
                <a:cs typeface="Times New Roman" panose="02020603050405020304" pitchFamily="18" charset="0"/>
              </a:rPr>
              <a:t>(b) No</a:t>
            </a:r>
            <a:endParaRPr lang="en-US" sz="28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17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BA293-359E-49AD-BC3A-03E654EA50EE}"/>
              </a:ext>
            </a:extLst>
          </p:cNvPr>
          <p:cNvSpPr>
            <a:spLocks noGrp="1"/>
          </p:cNvSpPr>
          <p:nvPr>
            <p:ph type="title"/>
          </p:nvPr>
        </p:nvSpPr>
        <p:spPr>
          <a:xfrm>
            <a:off x="457200" y="268482"/>
            <a:ext cx="8229600" cy="1139825"/>
          </a:xfrm>
        </p:spPr>
        <p:txBody>
          <a:bodyPr/>
          <a:lstStyle/>
          <a:p>
            <a:r>
              <a:rPr lang="en-US" dirty="0"/>
              <a:t>Sally and Scrooge</a:t>
            </a:r>
          </a:p>
        </p:txBody>
      </p:sp>
      <p:sp>
        <p:nvSpPr>
          <p:cNvPr id="3" name="Content Placeholder 2">
            <a:extLst>
              <a:ext uri="{FF2B5EF4-FFF2-40B4-BE49-F238E27FC236}">
                <a16:creationId xmlns:a16="http://schemas.microsoft.com/office/drawing/2014/main" id="{DAFEEF25-8003-4684-A0C1-AFF0DB5800DB}"/>
              </a:ext>
            </a:extLst>
          </p:cNvPr>
          <p:cNvSpPr>
            <a:spLocks noGrp="1"/>
          </p:cNvSpPr>
          <p:nvPr>
            <p:ph idx="1"/>
          </p:nvPr>
        </p:nvSpPr>
        <p:spPr>
          <a:xfrm>
            <a:off x="381000" y="1066800"/>
            <a:ext cx="8229600" cy="5522718"/>
          </a:xfrm>
        </p:spPr>
        <p:txBody>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Sally sees Scrooge's daughter about to be run over by a car. She runs into the street, grabs the girl, and throws her clear of the speeding vehicle.  Sally herself however is hit by the car and severely injured.  As Sally is lying on the street waiting for the ambulance, Scrooge says, "Don't worry; I'm wealthy; I promise I'll give you $200,000 for saving my daughter's life, so don't worry about money at </a:t>
            </a:r>
            <a:r>
              <a:rPr lang="en-US" sz="1800" dirty="0" err="1">
                <a:effectLst/>
                <a:latin typeface="Arial" panose="020B0604020202020204" pitchFamily="34" charset="0"/>
                <a:ea typeface="Times New Roman" panose="02020603050405020304" pitchFamily="18" charset="0"/>
                <a:cs typeface="Arial" panose="020B0604020202020204" pitchFamily="34" charset="0"/>
              </a:rPr>
              <a:t>all."A</a:t>
            </a:r>
            <a:r>
              <a:rPr lang="en-US" sz="1800" dirty="0">
                <a:effectLst/>
                <a:latin typeface="Arial" panose="020B0604020202020204" pitchFamily="34" charset="0"/>
                <a:ea typeface="Times New Roman" panose="02020603050405020304" pitchFamily="18" charset="0"/>
                <a:cs typeface="Arial" panose="020B0604020202020204" pitchFamily="34" charset="0"/>
              </a:rPr>
              <a:t> few days later, while Sally is lying in the hospital, Scrooge, having recovered from the transient feeling of gratitude, sends his lawyer to Sally to explain that Scrooge will not be making the gift of $200,000</a:t>
            </a:r>
            <a:r>
              <a:rPr lang="en-US" sz="1800">
                <a:effectLst/>
                <a:latin typeface="Arial" panose="020B0604020202020204" pitchFamily="34" charset="0"/>
                <a:ea typeface="Times New Roman" panose="02020603050405020304" pitchFamily="18" charset="0"/>
                <a:cs typeface="Arial" panose="020B0604020202020204" pitchFamily="34" charset="0"/>
              </a:rPr>
              <a:t>. Is </a:t>
            </a:r>
            <a:r>
              <a:rPr lang="en-US" sz="1800" dirty="0">
                <a:effectLst/>
                <a:latin typeface="Arial" panose="020B0604020202020204" pitchFamily="34" charset="0"/>
                <a:ea typeface="Times New Roman" panose="02020603050405020304" pitchFamily="18" charset="0"/>
                <a:cs typeface="Arial" panose="020B0604020202020204" pitchFamily="34" charset="0"/>
              </a:rPr>
              <a:t>Scrooge legally bound by the promise?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(a) Probably not, because Sally saved Scrooge's daughter </a:t>
            </a:r>
            <a:r>
              <a:rPr lang="en-US" sz="1800" b="1" u="sng" dirty="0">
                <a:effectLst/>
                <a:latin typeface="Arial" panose="020B0604020202020204" pitchFamily="34" charset="0"/>
                <a:ea typeface="Times New Roman" panose="02020603050405020304" pitchFamily="18" charset="0"/>
                <a:cs typeface="Arial" panose="020B0604020202020204" pitchFamily="34" charset="0"/>
              </a:rPr>
              <a:t>before</a:t>
            </a:r>
            <a:r>
              <a:rPr lang="en-US" sz="1800" b="1" dirty="0">
                <a:effectLst/>
                <a:latin typeface="Arial" panose="020B0604020202020204" pitchFamily="34" charset="0"/>
                <a:ea typeface="Times New Roman" panose="02020603050405020304" pitchFamily="18" charset="0"/>
                <a:cs typeface="Arial" panose="020B0604020202020204" pitchFamily="34" charset="0"/>
              </a:rPr>
              <a:t> Scrooge made the promise, and past actions cannot be consideration for a promise.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(b) Yes, because the injury is a detriment to Sally.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(c) No, because the promise is a gift made out of gratitude.  The court will not enforce such promises.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(d) Maybe, if the court thinks that Scrooge is acknowledging a moral obligation by making the promise; some courts count moral obligations to others for what they have done in the past as sufficient for consideration.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58369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483B-92B3-4F0A-828F-B13382FD07AB}"/>
              </a:ext>
            </a:extLst>
          </p:cNvPr>
          <p:cNvSpPr>
            <a:spLocks noGrp="1"/>
          </p:cNvSpPr>
          <p:nvPr>
            <p:ph type="title"/>
          </p:nvPr>
        </p:nvSpPr>
        <p:spPr/>
        <p:txBody>
          <a:bodyPr/>
          <a:lstStyle/>
          <a:p>
            <a:r>
              <a:rPr lang="en-US" dirty="0"/>
              <a:t>Careless Collectors</a:t>
            </a:r>
          </a:p>
        </p:txBody>
      </p:sp>
      <p:sp>
        <p:nvSpPr>
          <p:cNvPr id="3" name="Content Placeholder 2">
            <a:extLst>
              <a:ext uri="{FF2B5EF4-FFF2-40B4-BE49-F238E27FC236}">
                <a16:creationId xmlns:a16="http://schemas.microsoft.com/office/drawing/2014/main" id="{6528752F-3E7C-4140-866F-ED8083B02E79}"/>
              </a:ext>
            </a:extLst>
          </p:cNvPr>
          <p:cNvSpPr>
            <a:spLocks noGrp="1"/>
          </p:cNvSpPr>
          <p:nvPr>
            <p:ph idx="1"/>
          </p:nvPr>
        </p:nvSpPr>
        <p:spPr>
          <a:xfrm>
            <a:off x="381000" y="1163637"/>
            <a:ext cx="8229600" cy="5618163"/>
          </a:xfrm>
        </p:spPr>
        <p:txBody>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Expansion City contracts with Careless Collectors to collect its garbage.  Collectors agrees to collect the garbage for five years; and Expansion agrees to pay $500,000 a year to Collectors.  Expansion City doubles it size in two years after the signing of the contract.  At the beginning of the third year of the contract, Careless Collectors refuses to collect the garbage and demands more money.  Collectors points out that it now costs it over $500,000 a year to collect the garbage, so they are losing money.  When negotiating the original contract, Expansion City had supplied Careless Collectors with growth studies that indicated that Expansion would double its size in two to five years.  Collectors did not take these predictions into account when setting the $500,000 a year contract price.  With the garbage piling up and constituting a health hazard and with no other company to turn to other than Collectors, Expansion agrees to a new contract with Collectors for $700,000 a year.</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(a) The contract for $700,000 is enforceable because under UCC 2-209 any contract modification is enforceable without consideration.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(b) The contract for $700,000 is enforceable because Careless Collectors encountered difficulties in performance.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(c) The contract for $700,000 is unenforceable in light of the pre-existing duty rule.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(d) None of the above.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3553803"/>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2854</TotalTime>
  <Words>1092</Words>
  <Application>Microsoft Office PowerPoint</Application>
  <PresentationFormat>On-screen Show (4:3)</PresentationFormat>
  <Paragraphs>46</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Garamond</vt:lpstr>
      <vt:lpstr>Verdana</vt:lpstr>
      <vt:lpstr>Wingdings</vt:lpstr>
      <vt:lpstr>Edge</vt:lpstr>
      <vt:lpstr>Review</vt:lpstr>
      <vt:lpstr>Review</vt:lpstr>
      <vt:lpstr>Victor/Victoria</vt:lpstr>
      <vt:lpstr>Victor/Victoria</vt:lpstr>
      <vt:lpstr>Aunt Tillie and Charley</vt:lpstr>
      <vt:lpstr>Oswald v. Allen</vt:lpstr>
      <vt:lpstr>Sally and Scrooge</vt:lpstr>
      <vt:lpstr>Careless Collectors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446</cp:revision>
  <dcterms:created xsi:type="dcterms:W3CDTF">2004-02-06T21:25:14Z</dcterms:created>
  <dcterms:modified xsi:type="dcterms:W3CDTF">2020-09-17T15:55:32Z</dcterms:modified>
</cp:coreProperties>
</file>